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Helvetica Neue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5613" marR="0" lvl="1" indent="1587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2813" marR="0" lvl="2" indent="1587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013" marR="0" lvl="3" indent="1587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213" marR="0" lvl="4" indent="1586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5613" marR="0" lvl="1" indent="1587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2813" marR="0" lvl="2" indent="1587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013" marR="0" lvl="3" indent="1587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213" marR="0" lvl="4" indent="1586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5613" marR="0" lvl="1" indent="-11112" algn="l" rtl="0">
              <a:spcBef>
                <a:spcPts val="360"/>
              </a:spcBef>
              <a:spcAft>
                <a:spcPts val="0"/>
              </a:spcAft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2813" marR="0" lvl="2" indent="-11112" algn="l" rtl="0">
              <a:spcBef>
                <a:spcPts val="360"/>
              </a:spcBef>
              <a:spcAft>
                <a:spcPts val="0"/>
              </a:spcAft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013" marR="0" lvl="3" indent="-11112" algn="l" rtl="0">
              <a:spcBef>
                <a:spcPts val="360"/>
              </a:spcBef>
              <a:spcAft>
                <a:spcPts val="0"/>
              </a:spcAft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213" marR="0" lvl="4" indent="-11113" algn="l" rtl="0">
              <a:spcBef>
                <a:spcPts val="360"/>
              </a:spcBef>
              <a:spcAft>
                <a:spcPts val="0"/>
              </a:spcAft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480" marR="0" lvl="5" indent="-1218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576" marR="0" lvl="6" indent="-12076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9672" marR="0" lvl="7" indent="-11971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6768" marR="0" lvl="8" indent="-11867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5613" marR="0" lvl="1" indent="1587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2813" marR="0" lvl="2" indent="1587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013" marR="0" lvl="3" indent="1587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213" marR="0" lvl="4" indent="1586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357799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3888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1438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7377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2430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464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4172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44975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9460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6307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9103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5696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3342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18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62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0054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2503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Full Screen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ft Large Phot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pic" idx="2"/>
          </p:nvPr>
        </p:nvSpPr>
        <p:spPr>
          <a:xfrm>
            <a:off x="1" y="0"/>
            <a:ext cx="4465638" cy="5143499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765421" y="269875"/>
            <a:ext cx="3641159" cy="3940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Clr>
                <a:srgbClr val="5D00D9"/>
              </a:buClr>
              <a:buFont typeface="Helvetica Neue"/>
              <a:buNone/>
              <a:defRPr sz="2400" b="1" i="0">
                <a:solidFill>
                  <a:srgbClr val="5D00D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3"/>
          </p:nvPr>
        </p:nvSpPr>
        <p:spPr>
          <a:xfrm>
            <a:off x="4765421" y="663879"/>
            <a:ext cx="3641159" cy="1964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Clr>
                <a:srgbClr val="A2A2A2"/>
              </a:buClr>
              <a:buFont typeface="Helvetica Neue"/>
              <a:buNone/>
              <a:defRPr sz="1200">
                <a:solidFill>
                  <a:srgbClr val="A2A2A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4"/>
          </p:nvPr>
        </p:nvSpPr>
        <p:spPr>
          <a:xfrm>
            <a:off x="4765675" y="1223962"/>
            <a:ext cx="3640138" cy="3248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lvl="0" indent="-171450" rtl="0">
              <a:spcBef>
                <a:spcPts val="0"/>
              </a:spcBef>
              <a:buClr>
                <a:srgbClr val="6F6F70"/>
              </a:buClr>
              <a:buFont typeface="Arial"/>
              <a:buChar char="•"/>
              <a:defRPr sz="1800">
                <a:solidFill>
                  <a:srgbClr val="6F6F70"/>
                </a:solidFill>
              </a:defRPr>
            </a:lvl1pPr>
            <a:lvl2pPr lvl="1" rtl="0">
              <a:spcBef>
                <a:spcPts val="0"/>
              </a:spcBef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id with Photo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1047750" y="1035050"/>
            <a:ext cx="1738313" cy="1728787"/>
          </a:xfrm>
          <a:prstGeom prst="rect">
            <a:avLst/>
          </a:prstGeom>
          <a:solidFill>
            <a:srgbClr val="F1562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2838450" y="2824163"/>
            <a:ext cx="1738313" cy="1728787"/>
          </a:xfrm>
          <a:prstGeom prst="rect">
            <a:avLst/>
          </a:prstGeom>
          <a:solidFill>
            <a:srgbClr val="00AFF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Shape 23"/>
          <p:cNvSpPr>
            <a:spLocks noGrp="1"/>
          </p:cNvSpPr>
          <p:nvPr>
            <p:ph type="pic" idx="2"/>
          </p:nvPr>
        </p:nvSpPr>
        <p:spPr>
          <a:xfrm>
            <a:off x="2839241" y="1027120"/>
            <a:ext cx="1738058" cy="1736469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Shape 24"/>
          <p:cNvSpPr>
            <a:spLocks noGrp="1"/>
          </p:cNvSpPr>
          <p:nvPr>
            <p:ph type="pic" idx="3"/>
          </p:nvPr>
        </p:nvSpPr>
        <p:spPr>
          <a:xfrm>
            <a:off x="4627287" y="1034816"/>
            <a:ext cx="3521374" cy="3518158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Shape 25"/>
          <p:cNvSpPr>
            <a:spLocks noGrp="1"/>
          </p:cNvSpPr>
          <p:nvPr>
            <p:ph type="pic" idx="4"/>
          </p:nvPr>
        </p:nvSpPr>
        <p:spPr>
          <a:xfrm>
            <a:off x="1048269" y="2816505"/>
            <a:ext cx="1738058" cy="1736471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5612" y="269875"/>
            <a:ext cx="7762875" cy="3940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Clr>
                <a:srgbClr val="5D00D9"/>
              </a:buClr>
              <a:buFont typeface="Helvetica Neue"/>
              <a:buNone/>
              <a:defRPr sz="2400" b="1" i="0">
                <a:solidFill>
                  <a:srgbClr val="5D00D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5"/>
          </p:nvPr>
        </p:nvSpPr>
        <p:spPr>
          <a:xfrm>
            <a:off x="455612" y="663879"/>
            <a:ext cx="7762875" cy="1964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Clr>
                <a:srgbClr val="A2A2A2"/>
              </a:buClr>
              <a:buFont typeface="Helvetica Neue"/>
              <a:buNone/>
              <a:defRPr sz="1200">
                <a:solidFill>
                  <a:srgbClr val="A2A2A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6"/>
          </p:nvPr>
        </p:nvSpPr>
        <p:spPr>
          <a:xfrm>
            <a:off x="2838450" y="3132364"/>
            <a:ext cx="1738313" cy="1087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7"/>
          </p:nvPr>
        </p:nvSpPr>
        <p:spPr>
          <a:xfrm>
            <a:off x="1048269" y="1376545"/>
            <a:ext cx="1738313" cy="1087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ft Small Photo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5612" y="269875"/>
            <a:ext cx="7762875" cy="3940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Clr>
                <a:srgbClr val="5D00D9"/>
              </a:buClr>
              <a:buFont typeface="Helvetica Neue"/>
              <a:buNone/>
              <a:defRPr sz="2400" b="1" i="0">
                <a:solidFill>
                  <a:srgbClr val="5D00D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55612" y="663879"/>
            <a:ext cx="7762875" cy="1964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Clr>
                <a:srgbClr val="A2A2A2"/>
              </a:buClr>
              <a:buFont typeface="Helvetica Neue"/>
              <a:buNone/>
              <a:defRPr sz="1200">
                <a:solidFill>
                  <a:srgbClr val="A2A2A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pic" idx="3"/>
          </p:nvPr>
        </p:nvSpPr>
        <p:spPr>
          <a:xfrm>
            <a:off x="455612" y="1223962"/>
            <a:ext cx="2213609" cy="2211588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Shape 34"/>
          <p:cNvSpPr txBox="1">
            <a:spLocks noGrp="1"/>
          </p:cNvSpPr>
          <p:nvPr>
            <p:ph type="body" idx="4"/>
          </p:nvPr>
        </p:nvSpPr>
        <p:spPr>
          <a:xfrm>
            <a:off x="2895600" y="1122362"/>
            <a:ext cx="5679438" cy="3248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lvl="0" indent="-171450" rtl="0">
              <a:spcBef>
                <a:spcPts val="0"/>
              </a:spcBef>
              <a:buClr>
                <a:srgbClr val="6F6F70"/>
              </a:buClr>
              <a:buFont typeface="Arial"/>
              <a:buChar char="•"/>
              <a:defRPr sz="1800">
                <a:solidFill>
                  <a:srgbClr val="6F6F70"/>
                </a:solidFill>
              </a:defRPr>
            </a:lvl1pPr>
            <a:lvl2pPr lvl="1" rtl="0">
              <a:spcBef>
                <a:spcPts val="0"/>
              </a:spcBef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sktop 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Shape 36" descr="iMac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98987" y="784225"/>
            <a:ext cx="4430712" cy="388461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>
            <a:spLocks noGrp="1"/>
          </p:cNvSpPr>
          <p:nvPr>
            <p:ph type="pic" idx="2"/>
          </p:nvPr>
        </p:nvSpPr>
        <p:spPr>
          <a:xfrm>
            <a:off x="5207003" y="1320800"/>
            <a:ext cx="3254597" cy="186831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5612" y="269875"/>
            <a:ext cx="7762875" cy="3940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Clr>
                <a:srgbClr val="5D00D9"/>
              </a:buClr>
              <a:buFont typeface="Helvetica Neue"/>
              <a:buNone/>
              <a:defRPr sz="2400" b="1" i="0">
                <a:solidFill>
                  <a:srgbClr val="5D00D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55612" y="663879"/>
            <a:ext cx="7762875" cy="1964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Clr>
                <a:srgbClr val="A2A2A2"/>
              </a:buClr>
              <a:buFont typeface="Helvetica Neue"/>
              <a:buNone/>
              <a:defRPr sz="1200">
                <a:solidFill>
                  <a:srgbClr val="A2A2A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5612" y="269875"/>
            <a:ext cx="7762875" cy="3940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Clr>
                <a:srgbClr val="5D00D9"/>
              </a:buClr>
              <a:buFont typeface="Helvetica Neue"/>
              <a:buNone/>
              <a:defRPr sz="2400" b="1" i="0">
                <a:solidFill>
                  <a:srgbClr val="5D00D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5612" y="663879"/>
            <a:ext cx="7762875" cy="1964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Clr>
                <a:srgbClr val="A2A2A2"/>
              </a:buClr>
              <a:buFont typeface="Helvetica Neue"/>
              <a:buNone/>
              <a:defRPr sz="1200">
                <a:solidFill>
                  <a:srgbClr val="A2A2A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 Pag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457200" y="3074988"/>
            <a:ext cx="1646237" cy="107949"/>
          </a:xfrm>
          <a:prstGeom prst="rect">
            <a:avLst/>
          </a:prstGeom>
          <a:solidFill>
            <a:srgbClr val="F1562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" name="Shape 45"/>
          <p:cNvSpPr/>
          <p:nvPr/>
        </p:nvSpPr>
        <p:spPr>
          <a:xfrm>
            <a:off x="2103438" y="3074988"/>
            <a:ext cx="1646237" cy="107949"/>
          </a:xfrm>
          <a:prstGeom prst="rect">
            <a:avLst/>
          </a:prstGeom>
          <a:solidFill>
            <a:srgbClr val="00B1B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3749675" y="3074988"/>
            <a:ext cx="1644649" cy="107949"/>
          </a:xfrm>
          <a:prstGeom prst="rect">
            <a:avLst/>
          </a:prstGeom>
          <a:solidFill>
            <a:srgbClr val="5D00D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5D00D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5394325" y="3074988"/>
            <a:ext cx="1646237" cy="107949"/>
          </a:xfrm>
          <a:prstGeom prst="rect">
            <a:avLst/>
          </a:prstGeom>
          <a:solidFill>
            <a:srgbClr val="F68B1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7029832" y="3074988"/>
            <a:ext cx="1646237" cy="107949"/>
          </a:xfrm>
          <a:prstGeom prst="rect">
            <a:avLst/>
          </a:prstGeom>
          <a:solidFill>
            <a:srgbClr val="00AFF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" name="Shape 49"/>
          <p:cNvSpPr txBox="1"/>
          <p:nvPr/>
        </p:nvSpPr>
        <p:spPr>
          <a:xfrm>
            <a:off x="476250" y="3184525"/>
            <a:ext cx="1627188" cy="1362075"/>
          </a:xfrm>
          <a:prstGeom prst="rect">
            <a:avLst/>
          </a:prstGeom>
          <a:noFill/>
          <a:ln>
            <a:noFill/>
          </a:ln>
        </p:spPr>
        <p:txBody>
          <a:bodyPr lIns="0" tIns="0" rIns="914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>
                <a:solidFill>
                  <a:srgbClr val="F1562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3600" b="0" i="0" u="none" strike="noStrike" cap="none">
                <a:solidFill>
                  <a:srgbClr val="F1562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i="0" u="none" strike="noStrike" cap="none">
                <a:solidFill>
                  <a:srgbClr val="F1562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F1562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WHO WE ARE</a:t>
            </a:r>
          </a:p>
        </p:txBody>
      </p:sp>
      <p:sp>
        <p:nvSpPr>
          <p:cNvPr id="50" name="Shape 50"/>
          <p:cNvSpPr txBox="1"/>
          <p:nvPr/>
        </p:nvSpPr>
        <p:spPr>
          <a:xfrm>
            <a:off x="2119313" y="3192463"/>
            <a:ext cx="1630361" cy="1362075"/>
          </a:xfrm>
          <a:prstGeom prst="rect">
            <a:avLst/>
          </a:prstGeom>
          <a:noFill/>
          <a:ln>
            <a:noFill/>
          </a:ln>
        </p:spPr>
        <p:txBody>
          <a:bodyPr lIns="0" tIns="0" rIns="914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>
                <a:solidFill>
                  <a:srgbClr val="00B1B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3600" b="0" i="0" u="none" strike="noStrike" cap="non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B1B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PROGRAM OVERVIEW</a:t>
            </a:r>
          </a:p>
        </p:txBody>
      </p:sp>
      <p:sp>
        <p:nvSpPr>
          <p:cNvPr id="51" name="Shape 51"/>
          <p:cNvSpPr txBox="1"/>
          <p:nvPr/>
        </p:nvSpPr>
        <p:spPr>
          <a:xfrm>
            <a:off x="3775075" y="3192463"/>
            <a:ext cx="1631950" cy="1362075"/>
          </a:xfrm>
          <a:prstGeom prst="rect">
            <a:avLst/>
          </a:prstGeom>
          <a:noFill/>
          <a:ln>
            <a:noFill/>
          </a:ln>
        </p:spPr>
        <p:txBody>
          <a:bodyPr lIns="0" tIns="0" rIns="914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>
                <a:solidFill>
                  <a:srgbClr val="5D00D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3200" b="0" i="0" u="none" strike="noStrike" cap="none">
                <a:solidFill>
                  <a:srgbClr val="7452A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5D00D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TEAM </a:t>
            </a:r>
            <a:br>
              <a:rPr lang="en-US" sz="1200" b="0" i="0" u="none" strike="noStrike" cap="none">
                <a:solidFill>
                  <a:srgbClr val="5D00D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200" b="0" i="0" u="none" strike="noStrike" cap="none">
                <a:solidFill>
                  <a:srgbClr val="5D00D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CHALLENGES</a:t>
            </a:r>
          </a:p>
        </p:txBody>
      </p:sp>
      <p:sp>
        <p:nvSpPr>
          <p:cNvPr id="52" name="Shape 52"/>
          <p:cNvSpPr txBox="1"/>
          <p:nvPr/>
        </p:nvSpPr>
        <p:spPr>
          <a:xfrm>
            <a:off x="5407025" y="3184525"/>
            <a:ext cx="1644649" cy="1370012"/>
          </a:xfrm>
          <a:prstGeom prst="rect">
            <a:avLst/>
          </a:prstGeom>
          <a:noFill/>
          <a:ln>
            <a:noFill/>
          </a:ln>
        </p:spPr>
        <p:txBody>
          <a:bodyPr lIns="0" tIns="0" rIns="914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>
                <a:solidFill>
                  <a:srgbClr val="F68B1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r>
              <a:rPr lang="en-US" sz="3600" b="0" i="0" u="none" strike="noStrike" cap="none">
                <a:solidFill>
                  <a:srgbClr val="F68B1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F68B1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PRICING</a:t>
            </a:r>
          </a:p>
        </p:txBody>
      </p:sp>
      <p:sp>
        <p:nvSpPr>
          <p:cNvPr id="53" name="Shape 53"/>
          <p:cNvSpPr txBox="1"/>
          <p:nvPr/>
        </p:nvSpPr>
        <p:spPr>
          <a:xfrm>
            <a:off x="7051675" y="3192463"/>
            <a:ext cx="1636713" cy="1362075"/>
          </a:xfrm>
          <a:prstGeom prst="rect">
            <a:avLst/>
          </a:prstGeom>
          <a:noFill/>
          <a:ln>
            <a:noFill/>
          </a:ln>
        </p:spPr>
        <p:txBody>
          <a:bodyPr lIns="0" tIns="0" rIns="914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>
                <a:solidFill>
                  <a:srgbClr val="00AF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r>
              <a:rPr lang="en-US" sz="3600" b="0" i="0" u="none" strike="noStrike" cap="none">
                <a:solidFill>
                  <a:srgbClr val="00AF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AF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QUESTIONS</a:t>
            </a:r>
          </a:p>
        </p:txBody>
      </p:sp>
      <p:sp>
        <p:nvSpPr>
          <p:cNvPr id="54" name="Shape 54"/>
          <p:cNvSpPr>
            <a:spLocks noGrp="1"/>
          </p:cNvSpPr>
          <p:nvPr>
            <p:ph type="pic" idx="2"/>
          </p:nvPr>
        </p:nvSpPr>
        <p:spPr>
          <a:xfrm>
            <a:off x="466049" y="1381759"/>
            <a:ext cx="1644058" cy="1693227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Shape 55"/>
          <p:cNvSpPr>
            <a:spLocks noGrp="1"/>
          </p:cNvSpPr>
          <p:nvPr>
            <p:ph type="pic" idx="3"/>
          </p:nvPr>
        </p:nvSpPr>
        <p:spPr>
          <a:xfrm>
            <a:off x="2103375" y="1381759"/>
            <a:ext cx="1649007" cy="1693227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Shape 56"/>
          <p:cNvSpPr>
            <a:spLocks noGrp="1"/>
          </p:cNvSpPr>
          <p:nvPr>
            <p:ph type="pic" idx="4"/>
          </p:nvPr>
        </p:nvSpPr>
        <p:spPr>
          <a:xfrm>
            <a:off x="3747846" y="1381759"/>
            <a:ext cx="1638766" cy="1693227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Shape 57"/>
          <p:cNvSpPr>
            <a:spLocks noGrp="1"/>
          </p:cNvSpPr>
          <p:nvPr>
            <p:ph type="pic" idx="5"/>
          </p:nvPr>
        </p:nvSpPr>
        <p:spPr>
          <a:xfrm>
            <a:off x="5382078" y="1381759"/>
            <a:ext cx="1646237" cy="1693227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Shape 58"/>
          <p:cNvSpPr>
            <a:spLocks noGrp="1"/>
          </p:cNvSpPr>
          <p:nvPr>
            <p:ph type="pic" idx="6"/>
          </p:nvPr>
        </p:nvSpPr>
        <p:spPr>
          <a:xfrm>
            <a:off x="7024739" y="1381759"/>
            <a:ext cx="1638766" cy="1693227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5612" y="269875"/>
            <a:ext cx="7762875" cy="3940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Clr>
                <a:srgbClr val="5D00D9"/>
              </a:buClr>
              <a:buFont typeface="Helvetica Neue"/>
              <a:buNone/>
              <a:defRPr sz="2400" b="1" i="0">
                <a:solidFill>
                  <a:srgbClr val="5D00D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7"/>
          </p:nvPr>
        </p:nvSpPr>
        <p:spPr>
          <a:xfrm>
            <a:off x="455612" y="663879"/>
            <a:ext cx="7762875" cy="1964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Clr>
                <a:srgbClr val="A2A2A2"/>
              </a:buClr>
              <a:buFont typeface="Helvetica Neue"/>
              <a:buNone/>
              <a:defRPr sz="1200">
                <a:solidFill>
                  <a:srgbClr val="A2A2A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id with Photos 2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2787650" y="1027112"/>
            <a:ext cx="1736724" cy="1736724"/>
          </a:xfrm>
          <a:prstGeom prst="rect">
            <a:avLst/>
          </a:prstGeom>
          <a:solidFill>
            <a:srgbClr val="F1562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6305550" y="1027112"/>
            <a:ext cx="1736724" cy="1736724"/>
          </a:xfrm>
          <a:prstGeom prst="rect">
            <a:avLst/>
          </a:prstGeom>
          <a:solidFill>
            <a:srgbClr val="00B1B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2787650" y="2838450"/>
            <a:ext cx="1736724" cy="1735137"/>
          </a:xfrm>
          <a:prstGeom prst="rect">
            <a:avLst/>
          </a:prstGeom>
          <a:solidFill>
            <a:srgbClr val="5D00D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6294437" y="2838450"/>
            <a:ext cx="1738311" cy="1735137"/>
          </a:xfrm>
          <a:prstGeom prst="rect">
            <a:avLst/>
          </a:prstGeom>
          <a:solidFill>
            <a:srgbClr val="EB148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047750" y="1027112"/>
            <a:ext cx="1738313" cy="1736724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>
            <a:spLocks noGrp="1"/>
          </p:cNvSpPr>
          <p:nvPr>
            <p:ph type="pic" idx="3"/>
          </p:nvPr>
        </p:nvSpPr>
        <p:spPr>
          <a:xfrm>
            <a:off x="1047750" y="2838450"/>
            <a:ext cx="1738313" cy="1735137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Shape 68"/>
          <p:cNvSpPr>
            <a:spLocks noGrp="1"/>
          </p:cNvSpPr>
          <p:nvPr>
            <p:ph type="pic" idx="4"/>
          </p:nvPr>
        </p:nvSpPr>
        <p:spPr>
          <a:xfrm>
            <a:off x="4567237" y="1027112"/>
            <a:ext cx="1738311" cy="1736724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Shape 69"/>
          <p:cNvSpPr>
            <a:spLocks noGrp="1"/>
          </p:cNvSpPr>
          <p:nvPr>
            <p:ph type="pic" idx="5"/>
          </p:nvPr>
        </p:nvSpPr>
        <p:spPr>
          <a:xfrm>
            <a:off x="4567237" y="2838450"/>
            <a:ext cx="1738311" cy="1735137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5612" y="269875"/>
            <a:ext cx="7762875" cy="3940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Clr>
                <a:srgbClr val="5D00D9"/>
              </a:buClr>
              <a:buFont typeface="Helvetica Neue"/>
              <a:buNone/>
              <a:defRPr sz="2400" b="1" i="0">
                <a:solidFill>
                  <a:srgbClr val="5D00D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6"/>
          </p:nvPr>
        </p:nvSpPr>
        <p:spPr>
          <a:xfrm>
            <a:off x="455612" y="663879"/>
            <a:ext cx="7762875" cy="1964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Clr>
                <a:srgbClr val="A2A2A2"/>
              </a:buClr>
              <a:buFont typeface="Helvetica Neue"/>
              <a:buNone/>
              <a:defRPr sz="1200">
                <a:solidFill>
                  <a:srgbClr val="A2A2A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7"/>
          </p:nvPr>
        </p:nvSpPr>
        <p:spPr>
          <a:xfrm>
            <a:off x="2787650" y="1352096"/>
            <a:ext cx="1736724" cy="11062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8"/>
          </p:nvPr>
        </p:nvSpPr>
        <p:spPr>
          <a:xfrm>
            <a:off x="6305550" y="1359808"/>
            <a:ext cx="1736724" cy="11062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9"/>
          </p:nvPr>
        </p:nvSpPr>
        <p:spPr>
          <a:xfrm>
            <a:off x="2787650" y="3182711"/>
            <a:ext cx="1736724" cy="11062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3"/>
          </p:nvPr>
        </p:nvSpPr>
        <p:spPr>
          <a:xfrm>
            <a:off x="6305550" y="3190423"/>
            <a:ext cx="1736724" cy="11062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Images Lef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5612" y="269875"/>
            <a:ext cx="7762875" cy="3940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Clr>
                <a:srgbClr val="5D00D9"/>
              </a:buClr>
              <a:buFont typeface="Helvetica Neue"/>
              <a:buNone/>
              <a:defRPr sz="2400" b="1" i="0">
                <a:solidFill>
                  <a:srgbClr val="5D00D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455612" y="663879"/>
            <a:ext cx="7762875" cy="1964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Clr>
                <a:srgbClr val="A2A2A2"/>
              </a:buClr>
              <a:buFont typeface="Helvetica Neue"/>
              <a:buNone/>
              <a:defRPr sz="1200">
                <a:solidFill>
                  <a:srgbClr val="A2A2A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idx="3"/>
          </p:nvPr>
        </p:nvSpPr>
        <p:spPr>
          <a:xfrm>
            <a:off x="0" y="2421392"/>
            <a:ext cx="2812143" cy="172425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Shape 80"/>
          <p:cNvSpPr txBox="1">
            <a:spLocks noGrp="1"/>
          </p:cNvSpPr>
          <p:nvPr>
            <p:ph type="body" idx="4"/>
          </p:nvPr>
        </p:nvSpPr>
        <p:spPr>
          <a:xfrm>
            <a:off x="2895600" y="1122362"/>
            <a:ext cx="5679438" cy="3794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lvl="0" indent="-171450" rtl="0">
              <a:spcBef>
                <a:spcPts val="0"/>
              </a:spcBef>
              <a:buClr>
                <a:srgbClr val="6F6F70"/>
              </a:buClr>
              <a:buFont typeface="Arial"/>
              <a:buChar char="•"/>
              <a:defRPr sz="1800">
                <a:solidFill>
                  <a:srgbClr val="6F6F70"/>
                </a:solidFill>
              </a:defRPr>
            </a:lvl1pPr>
            <a:lvl2pPr lvl="1" rtl="0">
              <a:spcBef>
                <a:spcPts val="0"/>
              </a:spcBef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idx="5"/>
          </p:nvPr>
        </p:nvSpPr>
        <p:spPr>
          <a:xfrm>
            <a:off x="1707242" y="1242104"/>
            <a:ext cx="1104899" cy="1104899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Shape 82"/>
          <p:cNvSpPr>
            <a:spLocks noGrp="1"/>
          </p:cNvSpPr>
          <p:nvPr>
            <p:ph type="pic" idx="6"/>
          </p:nvPr>
        </p:nvSpPr>
        <p:spPr>
          <a:xfrm>
            <a:off x="0" y="1242104"/>
            <a:ext cx="1614941" cy="110489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8580438" y="314325"/>
            <a:ext cx="285750" cy="168274"/>
          </a:xfrm>
          <a:prstGeom prst="rect">
            <a:avLst/>
          </a:prstGeom>
          <a:solidFill>
            <a:srgbClr val="5D00D9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 rot="10610802">
            <a:off x="8583613" y="385763"/>
            <a:ext cx="285749" cy="153987"/>
          </a:xfrm>
          <a:prstGeom prst="triangle">
            <a:avLst>
              <a:gd name="adj" fmla="val 50000"/>
            </a:avLst>
          </a:prstGeom>
          <a:solidFill>
            <a:srgbClr val="5D00D9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 txBox="1"/>
          <p:nvPr/>
        </p:nvSpPr>
        <p:spPr>
          <a:xfrm>
            <a:off x="8593138" y="276225"/>
            <a:ext cx="263525" cy="274637"/>
          </a:xfrm>
          <a:prstGeom prst="rect">
            <a:avLst/>
          </a:prstGeom>
          <a:noFill/>
          <a:ln>
            <a:noFill/>
          </a:ln>
        </p:spPr>
        <p:txBody>
          <a:bodyPr lIns="0" tIns="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dJN1opjsgm-cXs0xm7EG7pE72Zd-NpNruKnGHh8UG_EH7dsg/viewform?usp=send_for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 descr="lasers purple darker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531" b="7530"/>
          <a:stretch/>
        </p:blipFill>
        <p:spPr>
          <a:xfrm>
            <a:off x="0" y="0"/>
            <a:ext cx="911291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/>
          <p:nvPr/>
        </p:nvSpPr>
        <p:spPr>
          <a:xfrm>
            <a:off x="0" y="1210469"/>
            <a:ext cx="9144000" cy="2687636"/>
          </a:xfrm>
          <a:prstGeom prst="rect">
            <a:avLst/>
          </a:prstGeom>
          <a:solidFill>
            <a:srgbClr val="000000">
              <a:alpha val="69803"/>
            </a:srgbClr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457200" y="2693193"/>
            <a:ext cx="8229600" cy="784224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Parent meeting 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1770063" y="3324225"/>
            <a:ext cx="5548312" cy="306387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>
                <a:solidFill>
                  <a:srgbClr val="F68B1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2016-17 SEASON </a:t>
            </a:r>
          </a:p>
        </p:txBody>
      </p:sp>
      <p:sp>
        <p:nvSpPr>
          <p:cNvPr id="91" name="Shape 91"/>
          <p:cNvSpPr/>
          <p:nvPr/>
        </p:nvSpPr>
        <p:spPr>
          <a:xfrm>
            <a:off x="4076700" y="3689350"/>
            <a:ext cx="1035049" cy="60324"/>
          </a:xfrm>
          <a:prstGeom prst="rect">
            <a:avLst/>
          </a:prstGeom>
          <a:solidFill>
            <a:srgbClr val="F68B1F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Shape 92" descr="DI_Logo_White_Outline_RGB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93975" y="1525587"/>
            <a:ext cx="4113212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4765421" y="269875"/>
            <a:ext cx="3641159" cy="3940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D00D9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rgbClr val="5D00D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Forms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3"/>
          </p:nvPr>
        </p:nvSpPr>
        <p:spPr>
          <a:xfrm>
            <a:off x="4765421" y="663879"/>
            <a:ext cx="3641159" cy="196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See your child’s school site under Activities and Clubs for all forms.</a:t>
            </a:r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A2A2A2"/>
              </a:buClr>
              <a:buSzPct val="250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A2A2A2"/>
              </a:buClr>
              <a:buSzPct val="250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4"/>
          </p:nvPr>
        </p:nvSpPr>
        <p:spPr>
          <a:xfrm>
            <a:off x="4765419" y="1412807"/>
            <a:ext cx="3640138" cy="324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 order for your child to participate in DI you need to have turned in the following forms completely filled out by Sept. 30</a:t>
            </a:r>
            <a:r>
              <a:rPr lang="en-US" sz="1800" b="0" i="0" u="none" strike="noStrike" cap="none" baseline="30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marL="741363" marR="0" lvl="1" indent="-284163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Registration Form</a:t>
            </a:r>
          </a:p>
          <a:p>
            <a:pPr marL="741363" marR="0" lvl="1" indent="-284163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 fundraising options form</a:t>
            </a:r>
          </a:p>
          <a:p>
            <a:pPr marL="741363" marR="0" lvl="1" indent="-284163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Pay your activity fee</a:t>
            </a:r>
          </a:p>
          <a:p>
            <a:pPr marL="741363" marR="0" lvl="1" indent="-284163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 l="31644" t="11619" r="32656" b="9369"/>
          <a:stretch/>
        </p:blipFill>
        <p:spPr>
          <a:xfrm>
            <a:off x="0" y="0"/>
            <a:ext cx="476542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4765421" y="269875"/>
            <a:ext cx="3641159" cy="3940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D00D9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rgbClr val="5D00D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Fundraising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3"/>
          </p:nvPr>
        </p:nvSpPr>
        <p:spPr>
          <a:xfrm>
            <a:off x="4765419" y="663879"/>
            <a:ext cx="4142358" cy="324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F6F70"/>
              </a:buClr>
              <a:buSzPct val="25000"/>
              <a:buFont typeface="Arial"/>
              <a:buNone/>
            </a:pPr>
            <a:r>
              <a:rPr lang="en-US" sz="1600" b="0" i="0" u="none" strike="noStrike" cap="none">
                <a:solidFill>
                  <a:srgbClr val="6F6F70"/>
                </a:solidFill>
                <a:latin typeface="Calibri"/>
                <a:ea typeface="Calibri"/>
                <a:cs typeface="Calibri"/>
                <a:sym typeface="Calibri"/>
              </a:rPr>
              <a:t>Regionals: </a:t>
            </a:r>
          </a:p>
          <a:p>
            <a:pPr marL="285750" marR="0" lvl="0" indent="-285750" algn="l" rtl="0">
              <a:spcBef>
                <a:spcPts val="200"/>
              </a:spcBef>
              <a:spcAft>
                <a:spcPts val="0"/>
              </a:spcAft>
              <a:buClr>
                <a:srgbClr val="6F6F70"/>
              </a:buClr>
              <a:buSzPct val="100000"/>
              <a:buFont typeface="Arial"/>
              <a:buChar char="•"/>
            </a:pPr>
            <a:r>
              <a:rPr lang="en-US" sz="1000" b="0" i="0" u="none" strike="noStrike" cap="none">
                <a:solidFill>
                  <a:srgbClr val="6F6F70"/>
                </a:solidFill>
                <a:latin typeface="Calibri"/>
                <a:ea typeface="Calibri"/>
                <a:cs typeface="Calibri"/>
                <a:sym typeface="Calibri"/>
              </a:rPr>
              <a:t>100 Bags (or equivalent amount in boxes or loads) packed tightly full of discarded paper and corrugate</a:t>
            </a:r>
          </a:p>
          <a:p>
            <a:pPr marL="285750" marR="0" lvl="0" indent="-285750" algn="l" rtl="0">
              <a:spcBef>
                <a:spcPts val="200"/>
              </a:spcBef>
              <a:spcAft>
                <a:spcPts val="0"/>
              </a:spcAft>
              <a:buClr>
                <a:srgbClr val="6F6F70"/>
              </a:buClr>
              <a:buSzPct val="100000"/>
              <a:buFont typeface="Arial"/>
              <a:buChar char="•"/>
            </a:pPr>
            <a:r>
              <a:rPr lang="en-US" sz="1000" b="0" i="0" u="none" strike="noStrike" cap="none">
                <a:solidFill>
                  <a:srgbClr val="6F6F70"/>
                </a:solidFill>
                <a:latin typeface="Calibri"/>
                <a:ea typeface="Calibri"/>
                <a:cs typeface="Calibri"/>
                <a:sym typeface="Calibri"/>
              </a:rPr>
              <a:t>Work 2 paper drives per team / Elementar</a:t>
            </a:r>
            <a:r>
              <a:rPr lang="en-US" sz="1000">
                <a:solidFill>
                  <a:srgbClr val="6F6F70"/>
                </a:solidFill>
                <a:latin typeface="Calibri"/>
                <a:ea typeface="Calibri"/>
                <a:cs typeface="Calibri"/>
                <a:sym typeface="Calibri"/>
              </a:rPr>
              <a:t>y: Work on 2 hr. shift with your school's paper drive date.</a:t>
            </a:r>
          </a:p>
          <a:p>
            <a:pPr marL="285750" marR="0" lvl="0" indent="-285750" algn="l" rtl="0">
              <a:spcBef>
                <a:spcPts val="200"/>
              </a:spcBef>
              <a:spcAft>
                <a:spcPts val="0"/>
              </a:spcAft>
              <a:buClr>
                <a:srgbClr val="6F6F70"/>
              </a:buClr>
              <a:buSzPct val="100000"/>
              <a:buFont typeface="Arial"/>
              <a:buChar char="•"/>
            </a:pPr>
            <a:r>
              <a:rPr lang="en-US" sz="1000" b="0" i="0" u="none" strike="noStrike" cap="none">
                <a:solidFill>
                  <a:srgbClr val="6F6F70"/>
                </a:solidFill>
                <a:latin typeface="Calibri"/>
                <a:ea typeface="Calibri"/>
                <a:cs typeface="Calibri"/>
                <a:sym typeface="Calibri"/>
              </a:rPr>
              <a:t>1 box of candy bars per member</a:t>
            </a:r>
          </a:p>
          <a:p>
            <a:pPr marL="285750" marR="0" lvl="0" indent="-285750" algn="l" rtl="0">
              <a:spcBef>
                <a:spcPts val="200"/>
              </a:spcBef>
              <a:spcAft>
                <a:spcPts val="0"/>
              </a:spcAft>
              <a:buClr>
                <a:srgbClr val="6F6F70"/>
              </a:buClr>
              <a:buSzPct val="100000"/>
              <a:buFont typeface="Arial"/>
              <a:buChar char="•"/>
            </a:pPr>
            <a:r>
              <a:rPr lang="en-US" sz="1000">
                <a:solidFill>
                  <a:srgbClr val="6F6F70"/>
                </a:solidFill>
                <a:latin typeface="Calibri"/>
                <a:ea typeface="Calibri"/>
                <a:cs typeface="Calibri"/>
                <a:sym typeface="Calibri"/>
              </a:rPr>
              <a:t>Promote </a:t>
            </a:r>
            <a:r>
              <a:rPr lang="en-US" sz="1000" b="0" i="0" u="none" strike="noStrike" cap="none">
                <a:solidFill>
                  <a:srgbClr val="6F6F70"/>
                </a:solidFill>
                <a:latin typeface="Calibri"/>
                <a:ea typeface="Calibri"/>
                <a:cs typeface="Calibri"/>
                <a:sym typeface="Calibri"/>
              </a:rPr>
              <a:t>Shell Gas Cards</a:t>
            </a:r>
          </a:p>
          <a:p>
            <a:pPr marL="285750" marR="0" lvl="0" indent="-285750" algn="l" rtl="0">
              <a:spcBef>
                <a:spcPts val="200"/>
              </a:spcBef>
              <a:spcAft>
                <a:spcPts val="0"/>
              </a:spcAft>
              <a:buClr>
                <a:srgbClr val="6F6F70"/>
              </a:buClr>
              <a:buSzPct val="100000"/>
              <a:buFont typeface="Arial"/>
              <a:buChar char="•"/>
            </a:pPr>
            <a:r>
              <a:rPr lang="en-US" sz="1000" b="0" i="0" u="none" strike="noStrike" cap="none">
                <a:solidFill>
                  <a:srgbClr val="6F6F70"/>
                </a:solidFill>
                <a:latin typeface="Calibri"/>
                <a:ea typeface="Calibri"/>
                <a:cs typeface="Calibri"/>
                <a:sym typeface="Calibri"/>
              </a:rPr>
              <a:t>Lambeau</a:t>
            </a:r>
            <a:r>
              <a:rPr lang="en-US" sz="1000">
                <a:solidFill>
                  <a:srgbClr val="6F6F70"/>
                </a:solidFill>
                <a:latin typeface="Calibri"/>
                <a:ea typeface="Calibri"/>
                <a:cs typeface="Calibri"/>
                <a:sym typeface="Calibri"/>
              </a:rPr>
              <a:t> giveaways</a:t>
            </a:r>
            <a:r>
              <a:rPr lang="en-US" sz="1000" b="0" i="0" u="none" strike="noStrike" cap="none">
                <a:solidFill>
                  <a:srgbClr val="6F6F70"/>
                </a:solidFill>
                <a:latin typeface="Calibri"/>
                <a:ea typeface="Calibri"/>
                <a:cs typeface="Calibri"/>
                <a:sym typeface="Calibri"/>
              </a:rPr>
              <a:t>: required of high school</a:t>
            </a:r>
            <a:r>
              <a:rPr lang="en-US" sz="1000">
                <a:solidFill>
                  <a:srgbClr val="6F6F70"/>
                </a:solidFill>
                <a:latin typeface="Calibri"/>
                <a:ea typeface="Calibri"/>
                <a:cs typeface="Calibri"/>
                <a:sym typeface="Calibri"/>
              </a:rPr>
              <a:t>/middle school teams.</a:t>
            </a:r>
          </a:p>
          <a:p>
            <a:pPr marL="0" marR="0" lvl="0" indent="457200" algn="l" rtl="0">
              <a:spcBef>
                <a:spcPts val="160"/>
              </a:spcBef>
              <a:spcAft>
                <a:spcPts val="0"/>
              </a:spcAft>
              <a:buClr>
                <a:srgbClr val="6F6F70"/>
              </a:buClr>
              <a:buSzPct val="25000"/>
              <a:buFont typeface="Arial"/>
              <a:buNone/>
            </a:pPr>
            <a:r>
              <a:rPr lang="en-US" sz="800" b="0" i="1" u="none" strike="noStrike" cap="none">
                <a:solidFill>
                  <a:srgbClr val="6F6F70"/>
                </a:solidFill>
                <a:latin typeface="Calibri"/>
                <a:ea typeface="Calibri"/>
                <a:cs typeface="Calibri"/>
                <a:sym typeface="Calibri"/>
              </a:rPr>
              <a:t>(two </a:t>
            </a:r>
            <a:r>
              <a:rPr lang="en-US" sz="800" i="1">
                <a:solidFill>
                  <a:srgbClr val="6F6F70"/>
                </a:solidFill>
                <a:latin typeface="Calibri"/>
                <a:ea typeface="Calibri"/>
                <a:cs typeface="Calibri"/>
                <a:sym typeface="Calibri"/>
              </a:rPr>
              <a:t>people </a:t>
            </a:r>
            <a:r>
              <a:rPr lang="en-US" sz="800" b="0" i="1" u="none" strike="noStrike" cap="none">
                <a:solidFill>
                  <a:srgbClr val="6F6F70"/>
                </a:solidFill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en-US" sz="800" i="1">
                <a:solidFill>
                  <a:srgbClr val="6F6F70"/>
                </a:solidFill>
                <a:latin typeface="Calibri"/>
                <a:ea typeface="Calibri"/>
                <a:cs typeface="Calibri"/>
                <a:sym typeface="Calibri"/>
              </a:rPr>
              <a:t>one giveaway.</a:t>
            </a:r>
            <a:r>
              <a:rPr lang="en-US" sz="800" b="0" i="1" u="none" strike="noStrike" cap="none">
                <a:solidFill>
                  <a:srgbClr val="6F6F7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6F6F70"/>
              </a:buClr>
              <a:buSzPct val="25000"/>
              <a:buFont typeface="Arial"/>
              <a:buNone/>
            </a:pPr>
            <a:r>
              <a:rPr lang="en-US" sz="1600" b="0" i="0" u="none" strike="noStrike" cap="none">
                <a:solidFill>
                  <a:srgbClr val="6F6F70"/>
                </a:solidFill>
                <a:latin typeface="Calibri"/>
                <a:ea typeface="Calibri"/>
                <a:cs typeface="Calibri"/>
                <a:sym typeface="Calibri"/>
              </a:rPr>
              <a:t>State:</a:t>
            </a:r>
          </a:p>
          <a:p>
            <a:pPr marL="285750" marR="0" lvl="0" indent="-285750" algn="l" rtl="0">
              <a:spcBef>
                <a:spcPts val="200"/>
              </a:spcBef>
              <a:spcAft>
                <a:spcPts val="0"/>
              </a:spcAft>
              <a:buClr>
                <a:srgbClr val="6F6F70"/>
              </a:buClr>
              <a:buSzPct val="100000"/>
              <a:buFont typeface="Arial"/>
              <a:buChar char="•"/>
            </a:pPr>
            <a:r>
              <a:rPr lang="en-US" sz="1000" b="0" i="0" u="none" strike="noStrike" cap="none">
                <a:solidFill>
                  <a:srgbClr val="6F6F70"/>
                </a:solidFill>
                <a:latin typeface="Calibri"/>
                <a:ea typeface="Calibri"/>
                <a:cs typeface="Calibri"/>
                <a:sym typeface="Calibri"/>
              </a:rPr>
              <a:t>Another box of candy bars. </a:t>
            </a:r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6F6F70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rgbClr val="6F6F70"/>
                </a:solidFill>
                <a:latin typeface="Calibri"/>
                <a:ea typeface="Calibri"/>
                <a:cs typeface="Calibri"/>
                <a:sym typeface="Calibri"/>
              </a:rPr>
              <a:t>Global Finals: </a:t>
            </a:r>
          </a:p>
          <a:p>
            <a:pPr marL="285750" marR="0" lvl="0" indent="-285750" algn="l" rtl="0">
              <a:spcBef>
                <a:spcPts val="200"/>
              </a:spcBef>
              <a:spcAft>
                <a:spcPts val="0"/>
              </a:spcAft>
              <a:buClr>
                <a:srgbClr val="6F6F70"/>
              </a:buClr>
              <a:buSzPct val="100000"/>
              <a:buFont typeface="Arial"/>
              <a:buChar char="•"/>
            </a:pPr>
            <a:r>
              <a:rPr lang="en-US" sz="1000" b="0" i="0" u="none" strike="noStrike" cap="none">
                <a:solidFill>
                  <a:srgbClr val="6F6F70"/>
                </a:solidFill>
                <a:latin typeface="Calibri"/>
                <a:ea typeface="Calibri"/>
                <a:cs typeface="Calibri"/>
                <a:sym typeface="Calibri"/>
              </a:rPr>
              <a:t>2 boxes of Seroogy</a:t>
            </a:r>
            <a:r>
              <a:rPr lang="en-US" sz="1000">
                <a:solidFill>
                  <a:srgbClr val="6F6F70"/>
                </a:solidFill>
                <a:latin typeface="Calibri"/>
                <a:ea typeface="Calibri"/>
                <a:cs typeface="Calibri"/>
                <a:sym typeface="Calibri"/>
              </a:rPr>
              <a:t> candy bars</a:t>
            </a:r>
          </a:p>
          <a:p>
            <a:pPr marL="285750" marR="0" lvl="0" indent="-285750" algn="l" rtl="0">
              <a:spcBef>
                <a:spcPts val="200"/>
              </a:spcBef>
              <a:spcAft>
                <a:spcPts val="0"/>
              </a:spcAft>
              <a:buClr>
                <a:srgbClr val="6F6F70"/>
              </a:buClr>
              <a:buSzPct val="100000"/>
              <a:buFont typeface="Arial"/>
              <a:buChar char="•"/>
            </a:pPr>
            <a:r>
              <a:rPr lang="en-US" sz="1000" b="0" i="0" u="none" strike="noStrike" cap="none">
                <a:solidFill>
                  <a:srgbClr val="6F6F70"/>
                </a:solidFill>
                <a:latin typeface="Calibri"/>
                <a:ea typeface="Calibri"/>
                <a:cs typeface="Calibri"/>
                <a:sym typeface="Calibri"/>
              </a:rPr>
              <a:t>work a summer paper drives</a:t>
            </a:r>
          </a:p>
          <a:p>
            <a:pPr marL="285750" marR="0" lvl="0" indent="-285750" algn="l" rtl="0">
              <a:spcBef>
                <a:spcPts val="200"/>
              </a:spcBef>
              <a:spcAft>
                <a:spcPts val="0"/>
              </a:spcAft>
              <a:buClr>
                <a:srgbClr val="6F6F70"/>
              </a:buClr>
              <a:buSzPct val="100000"/>
              <a:buFont typeface="Arial"/>
              <a:buChar char="•"/>
            </a:pPr>
            <a:r>
              <a:rPr lang="en-US" sz="1000" b="0" i="0" u="none" strike="noStrike" cap="none">
                <a:solidFill>
                  <a:srgbClr val="6F6F70"/>
                </a:solidFill>
                <a:latin typeface="Calibri"/>
                <a:ea typeface="Calibri"/>
                <a:cs typeface="Calibri"/>
                <a:sym typeface="Calibri"/>
              </a:rPr>
              <a:t>work</a:t>
            </a:r>
            <a:r>
              <a:rPr lang="en-US" sz="1000">
                <a:solidFill>
                  <a:srgbClr val="6F6F70"/>
                </a:solidFill>
                <a:latin typeface="Calibri"/>
                <a:ea typeface="Calibri"/>
                <a:cs typeface="Calibri"/>
                <a:sym typeface="Calibri"/>
              </a:rPr>
              <a:t> preseason Packer giveaways</a:t>
            </a:r>
            <a:r>
              <a:rPr lang="en-US" sz="1000" b="0" i="0" u="none" strike="noStrike" cap="none">
                <a:solidFill>
                  <a:srgbClr val="6F6F7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285750" marR="0" lvl="0" indent="-285750" algn="l" rtl="0">
              <a:spcBef>
                <a:spcPts val="200"/>
              </a:spcBef>
              <a:spcAft>
                <a:spcPts val="0"/>
              </a:spcAft>
              <a:buClr>
                <a:srgbClr val="6F6F70"/>
              </a:buClr>
              <a:buSzPct val="100000"/>
              <a:buFont typeface="Arial"/>
              <a:buChar char="•"/>
            </a:pPr>
            <a:r>
              <a:rPr lang="en-US" sz="1000" b="0" i="0" u="none" strike="noStrike" cap="none">
                <a:solidFill>
                  <a:srgbClr val="6F6F70"/>
                </a:solidFill>
                <a:latin typeface="Calibri"/>
                <a:ea typeface="Calibri"/>
                <a:cs typeface="Calibri"/>
                <a:sym typeface="Calibri"/>
              </a:rPr>
              <a:t>send letters out</a:t>
            </a:r>
          </a:p>
          <a:p>
            <a:pPr marL="285750" marR="0" lvl="0" indent="-285750" algn="l" rtl="0">
              <a:spcBef>
                <a:spcPts val="200"/>
              </a:spcBef>
              <a:spcAft>
                <a:spcPts val="0"/>
              </a:spcAft>
              <a:buClr>
                <a:srgbClr val="6F6F70"/>
              </a:buClr>
              <a:buSzPct val="100000"/>
              <a:buFont typeface="Arial"/>
              <a:buChar char="•"/>
            </a:pPr>
            <a:r>
              <a:rPr lang="en-US" sz="1000" b="0" i="0" u="none" strike="noStrike" cap="none">
                <a:solidFill>
                  <a:srgbClr val="6F6F70"/>
                </a:solidFill>
                <a:latin typeface="Calibri"/>
                <a:ea typeface="Calibri"/>
                <a:cs typeface="Calibri"/>
                <a:sym typeface="Calibri"/>
              </a:rPr>
              <a:t>shell cards</a:t>
            </a:r>
          </a:p>
          <a:p>
            <a:pPr marL="285750" marR="0" lvl="0" indent="-285750" algn="l" rtl="0">
              <a:spcBef>
                <a:spcPts val="200"/>
              </a:spcBef>
              <a:spcAft>
                <a:spcPts val="0"/>
              </a:spcAft>
              <a:buClr>
                <a:srgbClr val="6F6F70"/>
              </a:buClr>
              <a:buSzPct val="100000"/>
              <a:buFont typeface="Arial"/>
              <a:buChar char="•"/>
            </a:pPr>
            <a:r>
              <a:rPr lang="en-US" sz="1000" b="0" i="0" u="none" strike="noStrike" cap="none">
                <a:solidFill>
                  <a:srgbClr val="6F6F70"/>
                </a:solidFill>
                <a:latin typeface="Calibri"/>
                <a:ea typeface="Calibri"/>
                <a:cs typeface="Calibri"/>
                <a:sym typeface="Calibri"/>
              </a:rPr>
              <a:t>restaurant nights </a:t>
            </a:r>
          </a:p>
          <a:p>
            <a:pPr marL="285750" marR="0" lvl="0" indent="-285750" algn="l" rtl="0">
              <a:spcBef>
                <a:spcPts val="200"/>
              </a:spcBef>
              <a:spcAft>
                <a:spcPts val="0"/>
              </a:spcAft>
              <a:buClr>
                <a:srgbClr val="6F6F70"/>
              </a:buClr>
              <a:buSzPct val="100000"/>
              <a:buFont typeface="Calibri"/>
              <a:buChar char="•"/>
            </a:pPr>
            <a:r>
              <a:rPr lang="en-US" sz="1000">
                <a:solidFill>
                  <a:srgbClr val="6F6F70"/>
                </a:solidFill>
                <a:latin typeface="Calibri"/>
                <a:ea typeface="Calibri"/>
                <a:cs typeface="Calibri"/>
                <a:sym typeface="Calibri"/>
              </a:rPr>
              <a:t>sell water at graduation</a:t>
            </a:r>
          </a:p>
          <a:p>
            <a:pPr marL="285750" marR="0" lvl="0" indent="-285750" algn="l" rtl="0">
              <a:spcBef>
                <a:spcPts val="200"/>
              </a:spcBef>
              <a:spcAft>
                <a:spcPts val="0"/>
              </a:spcAft>
              <a:buClr>
                <a:srgbClr val="6F6F70"/>
              </a:buClr>
              <a:buSzPct val="100000"/>
              <a:buFont typeface="Calibri"/>
              <a:buChar char="•"/>
            </a:pPr>
            <a:r>
              <a:rPr lang="en-US" sz="1000">
                <a:solidFill>
                  <a:srgbClr val="6F6F70"/>
                </a:solidFill>
                <a:latin typeface="Calibri"/>
                <a:ea typeface="Calibri"/>
                <a:cs typeface="Calibri"/>
                <a:sym typeface="Calibri"/>
              </a:rPr>
              <a:t>TBD extra fundraisers as needed</a:t>
            </a:r>
          </a:p>
          <a:p>
            <a:pPr marL="0" marR="0" lvl="0" indent="0" algn="l" rtl="0">
              <a:spcBef>
                <a:spcPts val="220"/>
              </a:spcBef>
              <a:spcAft>
                <a:spcPts val="0"/>
              </a:spcAft>
              <a:buClr>
                <a:srgbClr val="6F6F70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rgbClr val="6F6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220"/>
              </a:spcBef>
              <a:spcAft>
                <a:spcPts val="0"/>
              </a:spcAft>
              <a:buClr>
                <a:srgbClr val="6F6F70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rgbClr val="6F6F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Shape 173" descr="23_going_to_extremes_kw-8 (1)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1156" r="21156"/>
          <a:stretch/>
        </p:blipFill>
        <p:spPr>
          <a:xfrm>
            <a:off x="1" y="0"/>
            <a:ext cx="443571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>
            <a:hlinkClick r:id="rId3"/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99477" y="1057884"/>
            <a:ext cx="8928710" cy="119079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765421" y="269875"/>
            <a:ext cx="3641159" cy="3940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D00D9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rgbClr val="5D00D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Shell Gas Cards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3"/>
          </p:nvPr>
        </p:nvSpPr>
        <p:spPr>
          <a:xfrm>
            <a:off x="4765421" y="663879"/>
            <a:ext cx="3641159" cy="196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2A2A2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A2A2A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to order: 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4765675" y="269875"/>
            <a:ext cx="3640138" cy="39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D00D9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rgbClr val="5D00D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Globals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3"/>
          </p:nvPr>
        </p:nvSpPr>
        <p:spPr>
          <a:xfrm>
            <a:off x="4765675" y="663575"/>
            <a:ext cx="3640138" cy="196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2A2A2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A2A2A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WE DO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4"/>
          </p:nvPr>
        </p:nvSpPr>
        <p:spPr>
          <a:xfrm>
            <a:off x="4765673" y="1223962"/>
            <a:ext cx="3776345" cy="31035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F6F7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6F6F70"/>
                </a:solidFill>
                <a:latin typeface="Calibri"/>
                <a:ea typeface="Calibri"/>
                <a:cs typeface="Calibri"/>
                <a:sym typeface="Calibri"/>
              </a:rPr>
              <a:t>Depart: Tuesday May, 24</a:t>
            </a:r>
            <a:r>
              <a:rPr lang="en-US" sz="1800" b="0" i="0" u="none" strike="noStrike" cap="none" baseline="30000">
                <a:solidFill>
                  <a:srgbClr val="6F6F7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800" b="0" i="0" u="none" strike="noStrike" cap="none">
                <a:solidFill>
                  <a:srgbClr val="6F6F7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6F6F7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6F6F70"/>
                </a:solidFill>
                <a:latin typeface="Calibri"/>
                <a:ea typeface="Calibri"/>
                <a:cs typeface="Calibri"/>
                <a:sym typeface="Calibri"/>
              </a:rPr>
              <a:t>Return: Sunday May, 29</a:t>
            </a:r>
            <a:r>
              <a:rPr lang="en-US" sz="1800" b="0" i="0" u="none" strike="noStrike" cap="none" baseline="30000">
                <a:solidFill>
                  <a:srgbClr val="6F6F7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800" b="0" i="0" u="none" strike="noStrike" cap="none">
                <a:solidFill>
                  <a:srgbClr val="6F6F7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6F6F70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rgbClr val="6F6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6F6F70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rgbClr val="6F6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6F6F70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rgbClr val="6F6F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Shape 188" descr="21welcome_fs002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4040" r="34040"/>
          <a:stretch/>
        </p:blipFill>
        <p:spPr>
          <a:xfrm>
            <a:off x="1" y="0"/>
            <a:ext cx="445372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Shape 193" descr="21welcome_fs00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52562"/>
            <a:ext cx="5794755" cy="213042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/>
          <p:nvPr/>
        </p:nvSpPr>
        <p:spPr>
          <a:xfrm>
            <a:off x="5188855" y="1452562"/>
            <a:ext cx="3955142" cy="2130424"/>
          </a:xfrm>
          <a:prstGeom prst="rect">
            <a:avLst/>
          </a:prstGeom>
          <a:solidFill>
            <a:srgbClr val="F15623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1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 txBox="1"/>
          <p:nvPr/>
        </p:nvSpPr>
        <p:spPr>
          <a:xfrm>
            <a:off x="5193778" y="1486354"/>
            <a:ext cx="809624" cy="1085850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5667080" y="1830388"/>
            <a:ext cx="3333295" cy="1425574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 is the best thing you will ever do for your child’s education, as well as for helping to shape his or her future as an innovator and leader.</a:t>
            </a:r>
          </a:p>
          <a:p>
            <a:pPr marL="0" marR="0" lvl="0" indent="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Melissa Dick, </a:t>
            </a:r>
          </a:p>
          <a:p>
            <a:pPr marL="0" marR="0" lvl="0" indent="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Parent and Team Manager</a:t>
            </a:r>
          </a:p>
          <a:p>
            <a:pPr marL="0" marR="0" lvl="0" indent="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7728182" y="2589213"/>
            <a:ext cx="652462" cy="825499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455612" y="269875"/>
            <a:ext cx="7762875" cy="39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D00D9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rgbClr val="5D00D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About Us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2"/>
          </p:nvPr>
        </p:nvSpPr>
        <p:spPr>
          <a:xfrm>
            <a:off x="455612" y="663575"/>
            <a:ext cx="7762875" cy="196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2A2A2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A2A2A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GLOBAL FINALS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455612" y="269875"/>
            <a:ext cx="7762875" cy="39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D00D9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rgbClr val="5D00D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Connect With DI &amp; School Coordinator</a:t>
            </a:r>
          </a:p>
        </p:txBody>
      </p:sp>
      <p:pic>
        <p:nvPicPr>
          <p:cNvPr id="205" name="Shape 205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3">
            <a:alphaModFix/>
          </a:blip>
          <a:srcRect t="48732" b="48732"/>
          <a:stretch/>
        </p:blipFill>
        <p:spPr>
          <a:xfrm>
            <a:off x="455612" y="663575"/>
            <a:ext cx="7762875" cy="19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9600" y="2861792"/>
            <a:ext cx="304799" cy="304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7" name="Shape 207"/>
          <p:cNvGrpSpPr/>
          <p:nvPr/>
        </p:nvGrpSpPr>
        <p:grpSpPr>
          <a:xfrm>
            <a:off x="336211" y="945302"/>
            <a:ext cx="2056748" cy="1384995"/>
            <a:chOff x="349250" y="1327300"/>
            <a:chExt cx="2056748" cy="1384995"/>
          </a:xfrm>
        </p:grpSpPr>
        <p:sp>
          <p:nvSpPr>
            <p:cNvPr id="208" name="Shape 208"/>
            <p:cNvSpPr txBox="1"/>
            <p:nvPr/>
          </p:nvSpPr>
          <p:spPr>
            <a:xfrm>
              <a:off x="986773" y="1327300"/>
              <a:ext cx="1419225" cy="138499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400" b="0" i="0" u="none" strike="noStrike" cap="non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“Like” us on Facebook at Destination Imagination, Inc.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400" b="0" i="0" u="none" strike="noStrike" cap="non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&amp; Ashwaubenon DI</a:t>
              </a:r>
            </a:p>
          </p:txBody>
        </p:sp>
        <p:sp>
          <p:nvSpPr>
            <p:cNvPr id="209" name="Shape 209"/>
            <p:cNvSpPr/>
            <p:nvPr/>
          </p:nvSpPr>
          <p:spPr>
            <a:xfrm>
              <a:off x="349250" y="1510829"/>
              <a:ext cx="596900" cy="596900"/>
            </a:xfrm>
            <a:prstGeom prst="ellipse">
              <a:avLst/>
            </a:prstGeom>
            <a:solidFill>
              <a:srgbClr val="F1562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0" name="Shape 210" descr="fb-01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00968" y="1662885"/>
              <a:ext cx="297202" cy="2972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1" name="Shape 211"/>
          <p:cNvGrpSpPr/>
          <p:nvPr/>
        </p:nvGrpSpPr>
        <p:grpSpPr>
          <a:xfrm>
            <a:off x="2535236" y="1091509"/>
            <a:ext cx="2036763" cy="595312"/>
            <a:chOff x="2600325" y="1509241"/>
            <a:chExt cx="2036763" cy="595312"/>
          </a:xfrm>
        </p:grpSpPr>
        <p:sp>
          <p:nvSpPr>
            <p:cNvPr id="212" name="Shape 212"/>
            <p:cNvSpPr/>
            <p:nvPr/>
          </p:nvSpPr>
          <p:spPr>
            <a:xfrm>
              <a:off x="2600325" y="1509241"/>
              <a:ext cx="595312" cy="595312"/>
            </a:xfrm>
            <a:prstGeom prst="ellipse">
              <a:avLst/>
            </a:prstGeom>
            <a:solidFill>
              <a:srgbClr val="5D00D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Shape 213"/>
            <p:cNvSpPr txBox="1"/>
            <p:nvPr/>
          </p:nvSpPr>
          <p:spPr>
            <a:xfrm>
              <a:off x="3217863" y="1542575"/>
              <a:ext cx="1419225" cy="52321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400" b="0" i="0" u="none" strike="noStrike" cap="non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Tweet with us @IDODI</a:t>
              </a:r>
            </a:p>
          </p:txBody>
        </p:sp>
        <p:pic>
          <p:nvPicPr>
            <p:cNvPr id="214" name="Shape 214" descr="tw-01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733761" y="1637800"/>
              <a:ext cx="338192" cy="3381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5" name="Shape 215"/>
          <p:cNvGrpSpPr/>
          <p:nvPr/>
        </p:nvGrpSpPr>
        <p:grpSpPr>
          <a:xfrm>
            <a:off x="358775" y="2552401"/>
            <a:ext cx="2262187" cy="750458"/>
            <a:chOff x="358775" y="2671973"/>
            <a:chExt cx="2262187" cy="750458"/>
          </a:xfrm>
        </p:grpSpPr>
        <p:sp>
          <p:nvSpPr>
            <p:cNvPr id="216" name="Shape 216"/>
            <p:cNvSpPr/>
            <p:nvPr/>
          </p:nvSpPr>
          <p:spPr>
            <a:xfrm>
              <a:off x="358775" y="2671973"/>
              <a:ext cx="596900" cy="596900"/>
            </a:xfrm>
            <a:prstGeom prst="ellipse">
              <a:avLst/>
            </a:prstGeom>
            <a:solidFill>
              <a:srgbClr val="00B1B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Shape 217"/>
            <p:cNvSpPr txBox="1"/>
            <p:nvPr/>
          </p:nvSpPr>
          <p:spPr>
            <a:xfrm>
              <a:off x="966787" y="2683767"/>
              <a:ext cx="1654174" cy="7386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400" b="0" i="0" u="none" strike="noStrike" cap="non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Follow us @boxandball for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400" b="0" i="0" u="none" strike="noStrike" cap="non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creative inspiration</a:t>
              </a:r>
            </a:p>
          </p:txBody>
        </p:sp>
        <p:pic>
          <p:nvPicPr>
            <p:cNvPr id="218" name="Shape 218" descr="pin-01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65310" y="2785991"/>
              <a:ext cx="380600" cy="38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9" name="Shape 219"/>
          <p:cNvGrpSpPr/>
          <p:nvPr/>
        </p:nvGrpSpPr>
        <p:grpSpPr>
          <a:xfrm>
            <a:off x="2550425" y="2523367"/>
            <a:ext cx="2027238" cy="738664"/>
            <a:chOff x="2609850" y="2669024"/>
            <a:chExt cx="2027238" cy="738664"/>
          </a:xfrm>
        </p:grpSpPr>
        <p:sp>
          <p:nvSpPr>
            <p:cNvPr id="220" name="Shape 220"/>
            <p:cNvSpPr/>
            <p:nvPr/>
          </p:nvSpPr>
          <p:spPr>
            <a:xfrm>
              <a:off x="2609850" y="2670385"/>
              <a:ext cx="596900" cy="596900"/>
            </a:xfrm>
            <a:prstGeom prst="ellipse">
              <a:avLst/>
            </a:prstGeom>
            <a:solidFill>
              <a:srgbClr val="9FC23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Shape 221"/>
            <p:cNvSpPr txBox="1"/>
            <p:nvPr/>
          </p:nvSpPr>
          <p:spPr>
            <a:xfrm>
              <a:off x="3217863" y="2669024"/>
              <a:ext cx="1419225" cy="7386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400" b="0" i="0" u="none" strike="noStrike" cap="non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Share your photos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400" b="0" i="0" u="none" strike="noStrike" cap="non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@boxandball</a:t>
              </a:r>
            </a:p>
          </p:txBody>
        </p:sp>
        <p:pic>
          <p:nvPicPr>
            <p:cNvPr id="222" name="Shape 222" descr="ig-01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742833" y="2801188"/>
              <a:ext cx="329120" cy="3291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3" name="Shape 223"/>
          <p:cNvGrpSpPr/>
          <p:nvPr/>
        </p:nvGrpSpPr>
        <p:grpSpPr>
          <a:xfrm>
            <a:off x="369887" y="3736078"/>
            <a:ext cx="1870754" cy="811837"/>
            <a:chOff x="369887" y="3736078"/>
            <a:chExt cx="1870754" cy="811837"/>
          </a:xfrm>
        </p:grpSpPr>
        <p:sp>
          <p:nvSpPr>
            <p:cNvPr id="224" name="Shape 224"/>
            <p:cNvSpPr/>
            <p:nvPr/>
          </p:nvSpPr>
          <p:spPr>
            <a:xfrm>
              <a:off x="369887" y="3736078"/>
              <a:ext cx="596900" cy="596900"/>
            </a:xfrm>
            <a:prstGeom prst="ellipse">
              <a:avLst/>
            </a:prstGeom>
            <a:solidFill>
              <a:srgbClr val="EC1C2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Shape 225"/>
            <p:cNvSpPr txBox="1"/>
            <p:nvPr/>
          </p:nvSpPr>
          <p:spPr>
            <a:xfrm>
              <a:off x="966787" y="3809251"/>
              <a:ext cx="1273855" cy="7386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400" b="0" i="0" u="none" strike="noStrike" cap="non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Join the conversation using #IamDI</a:t>
              </a:r>
            </a:p>
          </p:txBody>
        </p:sp>
        <p:pic>
          <p:nvPicPr>
            <p:cNvPr id="226" name="Shape 226" descr="ht-01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78679" y="3848883"/>
              <a:ext cx="360428" cy="36042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7" name="Shape 227"/>
          <p:cNvGrpSpPr/>
          <p:nvPr/>
        </p:nvGrpSpPr>
        <p:grpSpPr>
          <a:xfrm>
            <a:off x="2570303" y="3734492"/>
            <a:ext cx="2994249" cy="598486"/>
            <a:chOff x="2620963" y="3734492"/>
            <a:chExt cx="2994249" cy="598486"/>
          </a:xfrm>
        </p:grpSpPr>
        <p:sp>
          <p:nvSpPr>
            <p:cNvPr id="228" name="Shape 228"/>
            <p:cNvSpPr/>
            <p:nvPr/>
          </p:nvSpPr>
          <p:spPr>
            <a:xfrm>
              <a:off x="2620963" y="3734492"/>
              <a:ext cx="596900" cy="596900"/>
            </a:xfrm>
            <a:prstGeom prst="ellipse">
              <a:avLst/>
            </a:prstGeom>
            <a:solidFill>
              <a:srgbClr val="00AFF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Shape 229"/>
            <p:cNvSpPr txBox="1"/>
            <p:nvPr/>
          </p:nvSpPr>
          <p:spPr>
            <a:xfrm>
              <a:off x="3217861" y="3809758"/>
              <a:ext cx="2397351" cy="52321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400" b="0" i="0" u="none" strike="noStrike" cap="non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Learn more at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400" b="0" i="0" u="none" strike="noStrike" cap="non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DestinationImagination.org</a:t>
              </a:r>
            </a:p>
          </p:txBody>
        </p:sp>
        <p:pic>
          <p:nvPicPr>
            <p:cNvPr id="230" name="Shape 230" descr="www-01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729992" y="3845778"/>
              <a:ext cx="372605" cy="3726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1" name="Shape 231"/>
          <p:cNvSpPr txBox="1"/>
          <p:nvPr/>
        </p:nvSpPr>
        <p:spPr>
          <a:xfrm>
            <a:off x="5139132" y="1241941"/>
            <a:ext cx="3398579" cy="20621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*AHS Cordinator: Adrienne Luebke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aluebke@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*PV/PI Co-Coordinator: Jamie Lasee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jlasee@ashwaubenon.k12.wi.us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*PV/PI Co-Coordinator: Bonnie Luebke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*VV Coordinator: Diane Meinel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dmeinel@ashwaubenon.k12.wi.us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hape 236" descr="22Opening_WK_562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531" b="7530"/>
          <a:stretch/>
        </p:blipFill>
        <p:spPr>
          <a:xfrm>
            <a:off x="0" y="0"/>
            <a:ext cx="911291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/>
          <p:nvPr/>
        </p:nvSpPr>
        <p:spPr>
          <a:xfrm>
            <a:off x="0" y="1714500"/>
            <a:ext cx="9144000" cy="1705428"/>
          </a:xfrm>
          <a:prstGeom prst="rect">
            <a:avLst/>
          </a:prstGeom>
          <a:solidFill>
            <a:srgbClr val="400080">
              <a:alpha val="68627"/>
            </a:srgbClr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Shape 238"/>
          <p:cNvSpPr txBox="1"/>
          <p:nvPr/>
        </p:nvSpPr>
        <p:spPr>
          <a:xfrm>
            <a:off x="360362" y="2060801"/>
            <a:ext cx="8326437" cy="10233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6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765675" y="269875"/>
            <a:ext cx="3640138" cy="39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D00D9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rgbClr val="5D00D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About Us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3"/>
          </p:nvPr>
        </p:nvSpPr>
        <p:spPr>
          <a:xfrm>
            <a:off x="4765675" y="663575"/>
            <a:ext cx="3640138" cy="196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2A2A2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A2A2A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WHO 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4"/>
          </p:nvPr>
        </p:nvSpPr>
        <p:spPr>
          <a:xfrm>
            <a:off x="4765675" y="1223962"/>
            <a:ext cx="3816349" cy="324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6F6F70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6F6F70"/>
                </a:solidFill>
                <a:latin typeface="Calibri"/>
                <a:ea typeface="Calibri"/>
                <a:cs typeface="Calibri"/>
                <a:sym typeface="Calibri"/>
              </a:rPr>
              <a:t>7 members can be on a team</a:t>
            </a:r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rgbClr val="6F6F70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6F6F70"/>
                </a:solidFill>
                <a:latin typeface="Calibri"/>
                <a:ea typeface="Calibri"/>
                <a:cs typeface="Calibri"/>
                <a:sym typeface="Calibri"/>
              </a:rPr>
              <a:t>Students from kindergarten through university participate</a:t>
            </a:r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rgbClr val="6F6F70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6F6F70"/>
                </a:solidFill>
                <a:latin typeface="Calibri"/>
                <a:ea typeface="Calibri"/>
                <a:cs typeface="Calibri"/>
                <a:sym typeface="Calibri"/>
              </a:rPr>
              <a:t>Each team needs an adult Team Manager – Calling all Moms, dads, grandmas, grandpas, teachers, etc. </a:t>
            </a:r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rgbClr val="6F6F70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6F6F70"/>
                </a:solidFill>
                <a:latin typeface="Calibri"/>
                <a:ea typeface="Calibri"/>
                <a:cs typeface="Calibri"/>
                <a:sym typeface="Calibri"/>
              </a:rPr>
              <a:t>Team Managers help students stay on track but do not directly help the team develop its solution to the Destination Imagination (DI) Challenge</a:t>
            </a:r>
          </a:p>
          <a:p>
            <a:pPr marL="0" marR="0" lvl="0" indent="0" algn="l" rtl="0">
              <a:spcBef>
                <a:spcPts val="1520"/>
              </a:spcBef>
              <a:spcAft>
                <a:spcPts val="0"/>
              </a:spcAft>
              <a:buClr>
                <a:srgbClr val="6F6F70"/>
              </a:buClr>
              <a:buSzPct val="25000"/>
              <a:buFont typeface="Arial"/>
              <a:buNone/>
            </a:pPr>
            <a:endParaRPr sz="1600" b="0" i="0" u="none" strike="noStrike" cap="none">
              <a:solidFill>
                <a:srgbClr val="6F6F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Shape 100" descr="Enid Rally 2011-02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7361" r="17360"/>
          <a:stretch/>
        </p:blipFill>
        <p:spPr>
          <a:xfrm>
            <a:off x="1" y="0"/>
            <a:ext cx="443467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765675" y="269875"/>
            <a:ext cx="3640138" cy="39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D00D9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rgbClr val="5D00D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About Us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3"/>
          </p:nvPr>
        </p:nvSpPr>
        <p:spPr>
          <a:xfrm>
            <a:off x="4765675" y="663575"/>
            <a:ext cx="3640138" cy="196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2A2A2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A2A2A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4"/>
          </p:nvPr>
        </p:nvSpPr>
        <p:spPr>
          <a:xfrm>
            <a:off x="4765675" y="1053073"/>
            <a:ext cx="4043362" cy="324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6F6F70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6F6F70"/>
                </a:solidFill>
                <a:latin typeface="Calibri"/>
                <a:ea typeface="Calibri"/>
                <a:cs typeface="Calibri"/>
                <a:sym typeface="Calibri"/>
              </a:rPr>
              <a:t>Teams in our program learn higher order thinking and improve in creative thinking, critical thinking and collaborative problem solving</a:t>
            </a:r>
          </a:p>
          <a:p>
            <a:pPr marL="285750" marR="0" lvl="0" indent="-285750" algn="l" rtl="0">
              <a:spcBef>
                <a:spcPts val="320"/>
              </a:spcBef>
              <a:spcAft>
                <a:spcPts val="0"/>
              </a:spcAft>
              <a:buClr>
                <a:srgbClr val="6F6F70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6F6F70"/>
                </a:solidFill>
                <a:latin typeface="Calibri"/>
                <a:ea typeface="Calibri"/>
                <a:cs typeface="Calibri"/>
                <a:sym typeface="Calibri"/>
              </a:rPr>
              <a:t>Our participants experience the creative process, develop new friendships and learn to work together</a:t>
            </a:r>
          </a:p>
          <a:p>
            <a:pPr marL="285750" marR="0" lvl="0" indent="-285750" algn="l" rtl="0">
              <a:spcBef>
                <a:spcPts val="320"/>
              </a:spcBef>
              <a:spcAft>
                <a:spcPts val="0"/>
              </a:spcAft>
              <a:buClr>
                <a:srgbClr val="6F6F70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6F6F70"/>
                </a:solidFill>
                <a:latin typeface="Calibri"/>
                <a:ea typeface="Calibri"/>
                <a:cs typeface="Calibri"/>
                <a:sym typeface="Calibri"/>
              </a:rPr>
              <a:t>DI identifies, celebrates and builds on a student's strengths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6F6F70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6F6F70"/>
                </a:solidFill>
                <a:latin typeface="Calibri"/>
                <a:ea typeface="Calibri"/>
                <a:cs typeface="Calibri"/>
                <a:sym typeface="Calibri"/>
              </a:rPr>
              <a:t>Teams learn important life skills like project management, collaboration, conflict resolution, and creative and critical thinking</a:t>
            </a:r>
          </a:p>
          <a:p>
            <a:pPr marL="285750" marR="0" lvl="0" indent="-285750" algn="l" rtl="0">
              <a:spcBef>
                <a:spcPts val="1480"/>
              </a:spcBef>
              <a:spcAft>
                <a:spcPts val="0"/>
              </a:spcAft>
              <a:buClr>
                <a:srgbClr val="6F6F70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rgbClr val="6F6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280"/>
              </a:spcBef>
              <a:spcAft>
                <a:spcPts val="0"/>
              </a:spcAft>
              <a:buClr>
                <a:srgbClr val="6F6F70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rgbClr val="6F6F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Shape 108" descr="girls dancing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872" r="5871"/>
          <a:stretch/>
        </p:blipFill>
        <p:spPr>
          <a:xfrm>
            <a:off x="1" y="0"/>
            <a:ext cx="445164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765675" y="269875"/>
            <a:ext cx="3640138" cy="39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D00D9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rgbClr val="5D00D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About Us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3"/>
          </p:nvPr>
        </p:nvSpPr>
        <p:spPr>
          <a:xfrm>
            <a:off x="4765675" y="663575"/>
            <a:ext cx="3640138" cy="196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2A2A2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A2A2A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4"/>
          </p:nvPr>
        </p:nvSpPr>
        <p:spPr>
          <a:xfrm>
            <a:off x="4765675" y="1223962"/>
            <a:ext cx="3640138" cy="324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6F6F70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6F6F70"/>
                </a:solidFill>
                <a:latin typeface="Calibri"/>
                <a:ea typeface="Calibri"/>
                <a:cs typeface="Calibri"/>
                <a:sym typeface="Calibri"/>
              </a:rPr>
              <a:t>Teams choose one of seven Challenges – </a:t>
            </a:r>
            <a:r>
              <a:rPr lang="en-US" sz="1400" b="0" i="1" u="none" strike="noStrike" cap="none">
                <a:solidFill>
                  <a:srgbClr val="6F6F70"/>
                </a:solidFill>
                <a:latin typeface="Calibri"/>
                <a:ea typeface="Calibri"/>
                <a:cs typeface="Calibri"/>
                <a:sym typeface="Calibri"/>
              </a:rPr>
              <a:t>see our website for the descriptions. </a:t>
            </a:r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6F6F70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6F6F70"/>
                </a:solidFill>
                <a:latin typeface="Calibri"/>
                <a:ea typeface="Calibri"/>
                <a:cs typeface="Calibri"/>
                <a:sym typeface="Calibri"/>
              </a:rPr>
              <a:t>After weeks spent creating and developing their solutions, they go to the regional tournament.</a:t>
            </a:r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6F6F70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6F6F70"/>
                </a:solidFill>
                <a:latin typeface="Calibri"/>
                <a:ea typeface="Calibri"/>
                <a:cs typeface="Calibri"/>
                <a:sym typeface="Calibri"/>
              </a:rPr>
              <a:t>Top-scoring teams advance to state, and the top tier goes to our Global Finals tournament—the world’s largest celebration of creativity 17,000+ attend Global Finals</a:t>
            </a:r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6F6F7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6F6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6F6F7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6F6F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Shape 116" descr="1213-3380-DI2014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2477" r="29643"/>
          <a:stretch/>
        </p:blipFill>
        <p:spPr>
          <a:xfrm>
            <a:off x="1" y="0"/>
            <a:ext cx="446563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765675" y="269875"/>
            <a:ext cx="3640138" cy="39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D00D9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rgbClr val="5D00D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Tournament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3"/>
          </p:nvPr>
        </p:nvSpPr>
        <p:spPr>
          <a:xfrm>
            <a:off x="4765675" y="663575"/>
            <a:ext cx="3640138" cy="196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Regional: F</a:t>
            </a:r>
            <a:r>
              <a:rPr lang="en-US">
                <a:solidFill>
                  <a:schemeClr val="dk1"/>
                </a:solidFill>
              </a:rPr>
              <a:t>eb. 25th </a:t>
            </a:r>
            <a:r>
              <a:rPr lang="en-US"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AHS   State: </a:t>
            </a:r>
            <a:r>
              <a:rPr lang="en-US">
                <a:solidFill>
                  <a:schemeClr val="dk1"/>
                </a:solidFill>
              </a:rPr>
              <a:t>April 8</a:t>
            </a:r>
            <a:r>
              <a:rPr lang="en-US" sz="1200" b="0" i="0" u="none" strike="noStrike" cap="none" baseline="30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lang="en-US"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UWSP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4"/>
          </p:nvPr>
        </p:nvSpPr>
        <p:spPr>
          <a:xfrm>
            <a:off x="4765675" y="1057275"/>
            <a:ext cx="3941762" cy="3632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6F6F70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6F6F70"/>
                </a:solidFill>
                <a:latin typeface="Calibri"/>
                <a:ea typeface="Calibri"/>
                <a:cs typeface="Calibri"/>
                <a:sym typeface="Calibri"/>
              </a:rPr>
              <a:t>At the tournament, teams will solve two types of Challenges: Team Challenges and Instant Challenges</a:t>
            </a:r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6F6F70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6F6F70"/>
                </a:solidFill>
                <a:latin typeface="Calibri"/>
                <a:ea typeface="Calibri"/>
                <a:cs typeface="Calibri"/>
                <a:sym typeface="Calibri"/>
              </a:rPr>
              <a:t>Teams will present their Challenge solutions to a group of Appraisers </a:t>
            </a:r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6F6F70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6F6F70"/>
                </a:solidFill>
                <a:latin typeface="Calibri"/>
                <a:ea typeface="Calibri"/>
                <a:cs typeface="Calibri"/>
                <a:sym typeface="Calibri"/>
              </a:rPr>
              <a:t>Appraisers are local volunteers who have been trained to assess the Challenges</a:t>
            </a:r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6F6F70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6F6F70"/>
                </a:solidFill>
                <a:latin typeface="Calibri"/>
                <a:ea typeface="Calibri"/>
                <a:cs typeface="Calibri"/>
                <a:sym typeface="Calibri"/>
              </a:rPr>
              <a:t>Instant Challenges require teams to engage in quick, creative and critical thinking and only the team and team manager are present for the challenge.</a:t>
            </a:r>
          </a:p>
        </p:txBody>
      </p:sp>
      <p:pic>
        <p:nvPicPr>
          <p:cNvPr id="124" name="Shape 124" descr="Ryan_Large_Format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1060" r="21060"/>
          <a:stretch/>
        </p:blipFill>
        <p:spPr>
          <a:xfrm>
            <a:off x="1" y="0"/>
            <a:ext cx="446563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 descr="IC - Slid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1741"/>
            <a:ext cx="9144001" cy="5000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</p:sp>
      <p:pic>
        <p:nvPicPr>
          <p:cNvPr id="137" name="Shape 137" descr="Challenges Slid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1" y="0"/>
            <a:ext cx="913437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5612" y="269875"/>
            <a:ext cx="7762875" cy="39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D00D9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rgbClr val="5D00D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Practices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5"/>
          </p:nvPr>
        </p:nvSpPr>
        <p:spPr>
          <a:xfrm>
            <a:off x="455612" y="663575"/>
            <a:ext cx="7762875" cy="196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2A2A2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A2A2A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WHEN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6"/>
          </p:nvPr>
        </p:nvSpPr>
        <p:spPr>
          <a:xfrm>
            <a:off x="2838450" y="2816505"/>
            <a:ext cx="1738313" cy="1406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Teams typically spend 2 to 4 months developing and practicing their Challenge solutions after school and on weekends.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type="body" idx="7"/>
          </p:nvPr>
        </p:nvSpPr>
        <p:spPr>
          <a:xfrm>
            <a:off x="1036058" y="1225303"/>
            <a:ext cx="1738313" cy="1165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All teams should be up and running by Nov. 1 provided we have enough team managers. </a:t>
            </a:r>
          </a:p>
        </p:txBody>
      </p:sp>
      <p:pic>
        <p:nvPicPr>
          <p:cNvPr id="146" name="Shape 146" descr="22chalextrem_jcm_0251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637" r="16636"/>
          <a:stretch/>
        </p:blipFill>
        <p:spPr>
          <a:xfrm>
            <a:off x="4627287" y="1034816"/>
            <a:ext cx="3512571" cy="350936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>
            <a:spLocks noGrp="1"/>
          </p:cNvSpPr>
          <p:nvPr>
            <p:ph type="pic" idx="3"/>
          </p:nvPr>
        </p:nvSpPr>
        <p:spPr>
          <a:xfrm>
            <a:off x="2863967" y="1034816"/>
            <a:ext cx="1738058" cy="17364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148" name="Shape 148"/>
          <p:cNvSpPr>
            <a:spLocks noGrp="1"/>
          </p:cNvSpPr>
          <p:nvPr>
            <p:ph type="pic" idx="4"/>
          </p:nvPr>
        </p:nvSpPr>
        <p:spPr>
          <a:xfrm>
            <a:off x="1048269" y="2816505"/>
            <a:ext cx="1738058" cy="1736471"/>
          </a:xfrm>
          <a:prstGeom prst="rect">
            <a:avLst/>
          </a:prstGeom>
          <a:solidFill>
            <a:srgbClr val="80D200"/>
          </a:solidFill>
          <a:ln>
            <a:noFill/>
          </a:ln>
        </p:spPr>
      </p:sp>
      <p:sp>
        <p:nvSpPr>
          <p:cNvPr id="149" name="Shape 149"/>
          <p:cNvSpPr txBox="1"/>
          <p:nvPr/>
        </p:nvSpPr>
        <p:spPr>
          <a:xfrm>
            <a:off x="2988925" y="1222319"/>
            <a:ext cx="1488140" cy="1384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days and times are at the availability of team members and team manager.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1088350" y="2889146"/>
            <a:ext cx="1686000" cy="140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Practices can take place in school or outside of sch</a:t>
            </a: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ool. 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765421" y="269875"/>
            <a:ext cx="3641159" cy="3940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D00D9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rgbClr val="5D00D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Important Dates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3"/>
          </p:nvPr>
        </p:nvSpPr>
        <p:spPr>
          <a:xfrm>
            <a:off x="4765421" y="663879"/>
            <a:ext cx="3641159" cy="196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2A2A2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A2A2A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Mark your calendars: 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4"/>
          </p:nvPr>
        </p:nvSpPr>
        <p:spPr>
          <a:xfrm>
            <a:off x="4765421" y="947737"/>
            <a:ext cx="3640138" cy="324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F6F70"/>
              </a:buClr>
              <a:buSzPct val="25000"/>
              <a:buFont typeface="Arial"/>
              <a:buNone/>
            </a:pPr>
            <a:endParaRPr sz="1600" b="0" i="0" u="none" strike="noStrike" cap="none">
              <a:solidFill>
                <a:srgbClr val="6F6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Green Bay Area Regional Tournament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February 2</a:t>
            </a:r>
            <a:r>
              <a:rPr lang="en-US" sz="1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en-US"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201</a:t>
            </a:r>
            <a:r>
              <a:rPr lang="en-US" sz="1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Ashwaubenon High School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F6F70"/>
              </a:buClr>
              <a:buSzPct val="25000"/>
              <a:buFont typeface="Arial"/>
              <a:buNone/>
            </a:pPr>
            <a:endParaRPr sz="1600" b="0" i="0" u="none" strike="noStrike" cap="none">
              <a:solidFill>
                <a:srgbClr val="6F6F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Wisconsin Affiliate State DI Tournament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April </a:t>
            </a:r>
            <a:r>
              <a:rPr lang="en-US" sz="1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r>
              <a:rPr lang="en-US"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201</a:t>
            </a:r>
            <a:r>
              <a:rPr lang="en-US" sz="1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UW-Stevens Point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Stevens Point, WI</a:t>
            </a:r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6F6F70"/>
              </a:buClr>
              <a:buSzPct val="25000"/>
              <a:buFont typeface="Arial"/>
              <a:buNone/>
            </a:pPr>
            <a:r>
              <a:rPr lang="en-US" sz="1600" b="0" i="0" u="none" strike="noStrike" cap="none">
                <a:solidFill>
                  <a:srgbClr val="6F6F7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0" i="0" u="none" strike="noStrike" cap="none">
                <a:solidFill>
                  <a:srgbClr val="6F6F7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600" b="0" i="0" u="none" strike="noStrike" cap="none">
              <a:solidFill>
                <a:srgbClr val="6F6F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Shape 15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555" b="555"/>
          <a:stretch/>
        </p:blipFill>
        <p:spPr>
          <a:xfrm>
            <a:off x="1" y="0"/>
            <a:ext cx="4454920" cy="5126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Custom 6">
      <a:dk1>
        <a:srgbClr val="000000"/>
      </a:dk1>
      <a:lt1>
        <a:srgbClr val="FFFFFF"/>
      </a:lt1>
      <a:dk2>
        <a:srgbClr val="959596"/>
      </a:dk2>
      <a:lt2>
        <a:srgbClr val="D9D9D9"/>
      </a:lt2>
      <a:accent1>
        <a:srgbClr val="1D4A53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202F3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653</Words>
  <Application>Microsoft Office PowerPoint</Application>
  <PresentationFormat>On-screen Show (16:9)</PresentationFormat>
  <Paragraphs>106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Helvetica Neue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lasee_jamie</dc:creator>
  <cp:lastModifiedBy>lasee_jamie</cp:lastModifiedBy>
  <cp:revision>1</cp:revision>
  <dcterms:modified xsi:type="dcterms:W3CDTF">2016-09-15T03:04:57Z</dcterms:modified>
</cp:coreProperties>
</file>